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68" r:id="rId6"/>
    <p:sldId id="294" r:id="rId7"/>
    <p:sldId id="293" r:id="rId8"/>
    <p:sldId id="295" r:id="rId9"/>
    <p:sldId id="298" r:id="rId10"/>
    <p:sldId id="296" r:id="rId11"/>
    <p:sldId id="297" r:id="rId12"/>
    <p:sldId id="292" r:id="rId13"/>
    <p:sldId id="299" r:id="rId14"/>
    <p:sldId id="300" r:id="rId15"/>
    <p:sldId id="301" r:id="rId16"/>
    <p:sldId id="302" r:id="rId17"/>
    <p:sldId id="303" r:id="rId18"/>
    <p:sldId id="304" r:id="rId19"/>
    <p:sldId id="306" r:id="rId20"/>
    <p:sldId id="307" r:id="rId21"/>
    <p:sldId id="308" r:id="rId22"/>
    <p:sldId id="305" r:id="rId23"/>
    <p:sldId id="286"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3204" autoAdjust="0"/>
  </p:normalViewPr>
  <p:slideViewPr>
    <p:cSldViewPr snapToGrid="0">
      <p:cViewPr varScale="1">
        <p:scale>
          <a:sx n="111" d="100"/>
          <a:sy n="111" d="100"/>
        </p:scale>
        <p:origin x="714" y="9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4/18/2024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862427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467072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7012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580458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87621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947645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545534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354330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837902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301627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10754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85806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88131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936339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777221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96958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371032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7.xml"/><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Game Site</a:t>
            </a:r>
          </a:p>
        </p:txBody>
      </p:sp>
      <p:sp>
        <p:nvSpPr>
          <p:cNvPr id="3" name="TextBox 2">
            <a:extLst>
              <a:ext uri="{FF2B5EF4-FFF2-40B4-BE49-F238E27FC236}">
                <a16:creationId xmlns:a16="http://schemas.microsoft.com/office/drawing/2014/main" id="{516B23BD-0652-F58B-5AEE-114534B6B95C}"/>
              </a:ext>
            </a:extLst>
          </p:cNvPr>
          <p:cNvSpPr txBox="1"/>
          <p:nvPr/>
        </p:nvSpPr>
        <p:spPr>
          <a:xfrm>
            <a:off x="7617125" y="2786332"/>
            <a:ext cx="4218317" cy="369332"/>
          </a:xfrm>
          <a:prstGeom prst="rect">
            <a:avLst/>
          </a:prstGeom>
          <a:noFill/>
        </p:spPr>
        <p:txBody>
          <a:bodyPr wrap="square" rtlCol="0">
            <a:spAutoFit/>
          </a:bodyPr>
          <a:lstStyle/>
          <a:p>
            <a:r>
              <a:rPr lang="en-US" dirty="0"/>
              <a:t>Cayce Harwood – CIT190</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nchor="t">
            <a:normAutofit/>
          </a:bodyPr>
          <a:lstStyle/>
          <a:p>
            <a:r>
              <a:rPr lang="en-US" dirty="0"/>
              <a:t>GRID knight – A game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pic>
        <p:nvPicPr>
          <p:cNvPr id="11" name="Picture 10" descr="A screenshot of a video game&#10;&#10;Description automatically generated">
            <a:extLst>
              <a:ext uri="{FF2B5EF4-FFF2-40B4-BE49-F238E27FC236}">
                <a16:creationId xmlns:a16="http://schemas.microsoft.com/office/drawing/2014/main" id="{820AF580-4785-7E86-3197-A4AA2D96AF38}"/>
              </a:ext>
            </a:extLst>
          </p:cNvPr>
          <p:cNvPicPr>
            <a:picLocks noChangeAspect="1"/>
          </p:cNvPicPr>
          <p:nvPr/>
        </p:nvPicPr>
        <p:blipFill rotWithShape="1">
          <a:blip r:embed="rId3"/>
          <a:srcRect l="34308" r="-2" b="-2"/>
          <a:stretch/>
        </p:blipFill>
        <p:spPr>
          <a:xfrm>
            <a:off x="771736" y="1918448"/>
            <a:ext cx="5586788" cy="4337244"/>
          </a:xfrm>
          <a:prstGeom prst="rect">
            <a:avLst/>
          </a:prstGeom>
          <a:noFill/>
        </p:spPr>
      </p:pic>
      <p:sp>
        <p:nvSpPr>
          <p:cNvPr id="13" name="TextBox 12">
            <a:extLst>
              <a:ext uri="{FF2B5EF4-FFF2-40B4-BE49-F238E27FC236}">
                <a16:creationId xmlns:a16="http://schemas.microsoft.com/office/drawing/2014/main" id="{67416F03-FB98-CDE5-91D2-6E7B35D18A66}"/>
              </a:ext>
            </a:extLst>
          </p:cNvPr>
          <p:cNvSpPr txBox="1"/>
          <p:nvPr/>
        </p:nvSpPr>
        <p:spPr>
          <a:xfrm>
            <a:off x="6780362" y="1918448"/>
            <a:ext cx="4097547" cy="1754326"/>
          </a:xfrm>
          <a:prstGeom prst="rect">
            <a:avLst/>
          </a:prstGeom>
          <a:noFill/>
        </p:spPr>
        <p:txBody>
          <a:bodyPr wrap="square" rtlCol="0">
            <a:spAutoFit/>
          </a:bodyPr>
          <a:lstStyle/>
          <a:p>
            <a:r>
              <a:rPr lang="en-US" dirty="0"/>
              <a:t>A game where players dodge randomly positioned rats in real time to progress their score. </a:t>
            </a:r>
          </a:p>
          <a:p>
            <a:endParaRPr lang="en-US" dirty="0"/>
          </a:p>
          <a:p>
            <a:r>
              <a:rPr lang="en-US" dirty="0"/>
              <a:t>Created with simplicity for an audience of any age.</a:t>
            </a:r>
          </a:p>
        </p:txBody>
      </p:sp>
    </p:spTree>
    <p:extLst>
      <p:ext uri="{BB962C8B-B14F-4D97-AF65-F5344CB8AC3E}">
        <p14:creationId xmlns:p14="http://schemas.microsoft.com/office/powerpoint/2010/main" val="208684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Grid knight information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11" name="TextBox 10">
            <a:extLst>
              <a:ext uri="{FF2B5EF4-FFF2-40B4-BE49-F238E27FC236}">
                <a16:creationId xmlns:a16="http://schemas.microsoft.com/office/drawing/2014/main" id="{D1214377-F34A-B5C0-A259-7AEAFF25EED1}"/>
              </a:ext>
            </a:extLst>
          </p:cNvPr>
          <p:cNvSpPr txBox="1"/>
          <p:nvPr/>
        </p:nvSpPr>
        <p:spPr>
          <a:xfrm>
            <a:off x="771736" y="1889236"/>
            <a:ext cx="8764438" cy="369332"/>
          </a:xfrm>
          <a:prstGeom prst="rect">
            <a:avLst/>
          </a:prstGeom>
          <a:noFill/>
        </p:spPr>
        <p:txBody>
          <a:bodyPr wrap="square" rtlCol="0">
            <a:spAutoFit/>
          </a:bodyPr>
          <a:lstStyle/>
          <a:p>
            <a:r>
              <a:rPr lang="en-US" dirty="0"/>
              <a:t>Grid knight is played using the arrow keys on a standard keyboard. </a:t>
            </a:r>
          </a:p>
        </p:txBody>
      </p:sp>
      <p:pic>
        <p:nvPicPr>
          <p:cNvPr id="12" name="Picture 11">
            <a:extLst>
              <a:ext uri="{FF2B5EF4-FFF2-40B4-BE49-F238E27FC236}">
                <a16:creationId xmlns:a16="http://schemas.microsoft.com/office/drawing/2014/main" id="{C09ECA05-D408-ABB4-C331-57CB15DEF8DC}"/>
              </a:ext>
            </a:extLst>
          </p:cNvPr>
          <p:cNvPicPr>
            <a:picLocks noChangeAspect="1"/>
          </p:cNvPicPr>
          <p:nvPr/>
        </p:nvPicPr>
        <p:blipFill>
          <a:blip r:embed="rId3"/>
          <a:stretch>
            <a:fillRect/>
          </a:stretch>
        </p:blipFill>
        <p:spPr>
          <a:xfrm>
            <a:off x="879894" y="2342439"/>
            <a:ext cx="1827447" cy="1254188"/>
          </a:xfrm>
          <a:prstGeom prst="rect">
            <a:avLst/>
          </a:prstGeom>
        </p:spPr>
      </p:pic>
      <p:sp>
        <p:nvSpPr>
          <p:cNvPr id="13" name="TextBox 12">
            <a:extLst>
              <a:ext uri="{FF2B5EF4-FFF2-40B4-BE49-F238E27FC236}">
                <a16:creationId xmlns:a16="http://schemas.microsoft.com/office/drawing/2014/main" id="{03F6A3BC-21CC-6008-4BC0-F802B01C0DAE}"/>
              </a:ext>
            </a:extLst>
          </p:cNvPr>
          <p:cNvSpPr txBox="1"/>
          <p:nvPr/>
        </p:nvSpPr>
        <p:spPr>
          <a:xfrm>
            <a:off x="771736" y="3784853"/>
            <a:ext cx="8846812" cy="646331"/>
          </a:xfrm>
          <a:prstGeom prst="rect">
            <a:avLst/>
          </a:prstGeom>
          <a:noFill/>
        </p:spPr>
        <p:txBody>
          <a:bodyPr wrap="square" rtlCol="0">
            <a:spAutoFit/>
          </a:bodyPr>
          <a:lstStyle/>
          <a:p>
            <a:r>
              <a:rPr lang="en-US" dirty="0"/>
              <a:t>Grid Knight has one form of interaction in the way of collision between player and enemy. </a:t>
            </a:r>
          </a:p>
        </p:txBody>
      </p:sp>
      <p:pic>
        <p:nvPicPr>
          <p:cNvPr id="15" name="Picture 14" descr="A screenshot of a video game&#10;&#10;Description automatically generated">
            <a:extLst>
              <a:ext uri="{FF2B5EF4-FFF2-40B4-BE49-F238E27FC236}">
                <a16:creationId xmlns:a16="http://schemas.microsoft.com/office/drawing/2014/main" id="{8A51C959-F7F9-2950-7F1D-A333B7308BC9}"/>
              </a:ext>
            </a:extLst>
          </p:cNvPr>
          <p:cNvPicPr>
            <a:picLocks noChangeAspect="1"/>
          </p:cNvPicPr>
          <p:nvPr/>
        </p:nvPicPr>
        <p:blipFill>
          <a:blip r:embed="rId4"/>
          <a:stretch>
            <a:fillRect/>
          </a:stretch>
        </p:blipFill>
        <p:spPr>
          <a:xfrm>
            <a:off x="771736" y="4459762"/>
            <a:ext cx="3657606" cy="2079150"/>
          </a:xfrm>
          <a:prstGeom prst="rect">
            <a:avLst/>
          </a:prstGeom>
        </p:spPr>
      </p:pic>
    </p:spTree>
    <p:extLst>
      <p:ext uri="{BB962C8B-B14F-4D97-AF65-F5344CB8AC3E}">
        <p14:creationId xmlns:p14="http://schemas.microsoft.com/office/powerpoint/2010/main" val="156746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Grid knight design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10" name="TextBox 9">
            <a:extLst>
              <a:ext uri="{FF2B5EF4-FFF2-40B4-BE49-F238E27FC236}">
                <a16:creationId xmlns:a16="http://schemas.microsoft.com/office/drawing/2014/main" id="{BF65208A-B722-4AC5-3EF7-200564CE55E2}"/>
              </a:ext>
            </a:extLst>
          </p:cNvPr>
          <p:cNvSpPr txBox="1"/>
          <p:nvPr/>
        </p:nvSpPr>
        <p:spPr>
          <a:xfrm>
            <a:off x="771736" y="1801905"/>
            <a:ext cx="9592235" cy="1754326"/>
          </a:xfrm>
          <a:prstGeom prst="rect">
            <a:avLst/>
          </a:prstGeom>
          <a:noFill/>
        </p:spPr>
        <p:txBody>
          <a:bodyPr wrap="square" rtlCol="0">
            <a:spAutoFit/>
          </a:bodyPr>
          <a:lstStyle/>
          <a:p>
            <a:r>
              <a:rPr lang="en-US" dirty="0"/>
              <a:t>Grid Knight’s design was influenced by the free assets available at the time. There is no overarching theme to Grid Knight, leaving it open to interpretation. Why is an armored player avoiding man sized-rats? </a:t>
            </a:r>
          </a:p>
          <a:p>
            <a:endParaRPr lang="en-US" dirty="0"/>
          </a:p>
          <a:p>
            <a:r>
              <a:rPr lang="en-US" dirty="0"/>
              <a:t>Grid Knight was an experiment in object-oriented programming, perhaps leading to the choice of a grid background, and thus the name of the game. </a:t>
            </a:r>
          </a:p>
        </p:txBody>
      </p:sp>
      <p:pic>
        <p:nvPicPr>
          <p:cNvPr id="12" name="Picture 11" descr="A cartoon mouse with pink ears&#10;&#10;Description automatically generated">
            <a:extLst>
              <a:ext uri="{FF2B5EF4-FFF2-40B4-BE49-F238E27FC236}">
                <a16:creationId xmlns:a16="http://schemas.microsoft.com/office/drawing/2014/main" id="{67A7DD1E-05F6-C9F7-8F00-29538FE17576}"/>
              </a:ext>
            </a:extLst>
          </p:cNvPr>
          <p:cNvPicPr>
            <a:picLocks noChangeAspect="1"/>
          </p:cNvPicPr>
          <p:nvPr/>
        </p:nvPicPr>
        <p:blipFill>
          <a:blip r:embed="rId3"/>
          <a:stretch>
            <a:fillRect/>
          </a:stretch>
        </p:blipFill>
        <p:spPr>
          <a:xfrm flipH="1">
            <a:off x="5388962" y="4118035"/>
            <a:ext cx="1014764" cy="1031963"/>
          </a:xfrm>
          <a:prstGeom prst="rect">
            <a:avLst/>
          </a:prstGeom>
        </p:spPr>
      </p:pic>
      <p:pic>
        <p:nvPicPr>
          <p:cNvPr id="14" name="Picture 13" descr="A cartoon of a knight holding a sword&#10;&#10;Description automatically generated">
            <a:extLst>
              <a:ext uri="{FF2B5EF4-FFF2-40B4-BE49-F238E27FC236}">
                <a16:creationId xmlns:a16="http://schemas.microsoft.com/office/drawing/2014/main" id="{C959F44B-B5D4-DD3B-D17E-11E6394B5EA3}"/>
              </a:ext>
            </a:extLst>
          </p:cNvPr>
          <p:cNvPicPr>
            <a:picLocks noChangeAspect="1"/>
          </p:cNvPicPr>
          <p:nvPr/>
        </p:nvPicPr>
        <p:blipFill>
          <a:blip r:embed="rId4"/>
          <a:stretch>
            <a:fillRect/>
          </a:stretch>
        </p:blipFill>
        <p:spPr>
          <a:xfrm flipH="1">
            <a:off x="8363510" y="4040103"/>
            <a:ext cx="874324" cy="1238355"/>
          </a:xfrm>
          <a:prstGeom prst="rect">
            <a:avLst/>
          </a:prstGeom>
        </p:spPr>
      </p:pic>
      <p:pic>
        <p:nvPicPr>
          <p:cNvPr id="16" name="Picture 15" descr="A cartoon mouse with pink ears&#10;&#10;Description automatically generated">
            <a:extLst>
              <a:ext uri="{FF2B5EF4-FFF2-40B4-BE49-F238E27FC236}">
                <a16:creationId xmlns:a16="http://schemas.microsoft.com/office/drawing/2014/main" id="{332FCEB9-2BCC-7768-B8E4-10B20EC279DA}"/>
              </a:ext>
            </a:extLst>
          </p:cNvPr>
          <p:cNvPicPr>
            <a:picLocks noChangeAspect="1"/>
          </p:cNvPicPr>
          <p:nvPr/>
        </p:nvPicPr>
        <p:blipFill>
          <a:blip r:embed="rId5"/>
          <a:stretch>
            <a:fillRect/>
          </a:stretch>
        </p:blipFill>
        <p:spPr>
          <a:xfrm flipH="1">
            <a:off x="3814270" y="4151900"/>
            <a:ext cx="1031962" cy="1014763"/>
          </a:xfrm>
          <a:prstGeom prst="rect">
            <a:avLst/>
          </a:prstGeom>
        </p:spPr>
      </p:pic>
      <p:pic>
        <p:nvPicPr>
          <p:cNvPr id="18" name="Picture 17" descr="A cartoon mouse with pink ears&#10;&#10;Description automatically generated">
            <a:extLst>
              <a:ext uri="{FF2B5EF4-FFF2-40B4-BE49-F238E27FC236}">
                <a16:creationId xmlns:a16="http://schemas.microsoft.com/office/drawing/2014/main" id="{A9974AE8-0609-CD2E-5804-585BB9900D99}"/>
              </a:ext>
            </a:extLst>
          </p:cNvPr>
          <p:cNvPicPr>
            <a:picLocks noChangeAspect="1"/>
          </p:cNvPicPr>
          <p:nvPr/>
        </p:nvPicPr>
        <p:blipFill>
          <a:blip r:embed="rId6"/>
          <a:stretch>
            <a:fillRect/>
          </a:stretch>
        </p:blipFill>
        <p:spPr>
          <a:xfrm flipH="1">
            <a:off x="2256776" y="4109436"/>
            <a:ext cx="1014764" cy="1031963"/>
          </a:xfrm>
          <a:prstGeom prst="rect">
            <a:avLst/>
          </a:prstGeom>
        </p:spPr>
      </p:pic>
      <p:pic>
        <p:nvPicPr>
          <p:cNvPr id="20" name="Picture 19" descr="Cartoon of a knight holding a sword&#10;&#10;Description automatically generated">
            <a:extLst>
              <a:ext uri="{FF2B5EF4-FFF2-40B4-BE49-F238E27FC236}">
                <a16:creationId xmlns:a16="http://schemas.microsoft.com/office/drawing/2014/main" id="{7380890C-0F8E-25DC-EE96-B7DA8290033C}"/>
              </a:ext>
            </a:extLst>
          </p:cNvPr>
          <p:cNvPicPr>
            <a:picLocks noChangeAspect="1"/>
          </p:cNvPicPr>
          <p:nvPr/>
        </p:nvPicPr>
        <p:blipFill>
          <a:blip r:embed="rId7"/>
          <a:stretch>
            <a:fillRect/>
          </a:stretch>
        </p:blipFill>
        <p:spPr>
          <a:xfrm flipH="1">
            <a:off x="6946456" y="4006239"/>
            <a:ext cx="874324" cy="1238355"/>
          </a:xfrm>
          <a:prstGeom prst="rect">
            <a:avLst/>
          </a:prstGeom>
        </p:spPr>
      </p:pic>
      <p:pic>
        <p:nvPicPr>
          <p:cNvPr id="22" name="Picture 21" descr="A cartoon mouse with pink ears&#10;&#10;Description automatically generated">
            <a:extLst>
              <a:ext uri="{FF2B5EF4-FFF2-40B4-BE49-F238E27FC236}">
                <a16:creationId xmlns:a16="http://schemas.microsoft.com/office/drawing/2014/main" id="{13F2C091-3053-2507-CACC-4A6D16ECC333}"/>
              </a:ext>
            </a:extLst>
          </p:cNvPr>
          <p:cNvPicPr>
            <a:picLocks noChangeAspect="1"/>
          </p:cNvPicPr>
          <p:nvPr/>
        </p:nvPicPr>
        <p:blipFill>
          <a:blip r:embed="rId8"/>
          <a:stretch>
            <a:fillRect/>
          </a:stretch>
        </p:blipFill>
        <p:spPr>
          <a:xfrm flipH="1">
            <a:off x="771736" y="4126636"/>
            <a:ext cx="1031962" cy="1014763"/>
          </a:xfrm>
          <a:prstGeom prst="rect">
            <a:avLst/>
          </a:prstGeom>
        </p:spPr>
      </p:pic>
    </p:spTree>
    <p:extLst>
      <p:ext uri="{BB962C8B-B14F-4D97-AF65-F5344CB8AC3E}">
        <p14:creationId xmlns:p14="http://schemas.microsoft.com/office/powerpoint/2010/main" val="1500995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Grid knight difficulties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10" name="TextBox 9">
            <a:extLst>
              <a:ext uri="{FF2B5EF4-FFF2-40B4-BE49-F238E27FC236}">
                <a16:creationId xmlns:a16="http://schemas.microsoft.com/office/drawing/2014/main" id="{EC2F8B3E-F924-A635-CD11-74963F40233A}"/>
              </a:ext>
            </a:extLst>
          </p:cNvPr>
          <p:cNvSpPr txBox="1"/>
          <p:nvPr/>
        </p:nvSpPr>
        <p:spPr>
          <a:xfrm>
            <a:off x="931653" y="2191109"/>
            <a:ext cx="9389288" cy="1477328"/>
          </a:xfrm>
          <a:prstGeom prst="rect">
            <a:avLst/>
          </a:prstGeom>
          <a:noFill/>
        </p:spPr>
        <p:txBody>
          <a:bodyPr wrap="square" rtlCol="0">
            <a:spAutoFit/>
          </a:bodyPr>
          <a:lstStyle/>
          <a:p>
            <a:r>
              <a:rPr lang="en-US" dirty="0"/>
              <a:t>The greatest challenge in Grid Knight? Coding object collision from all directions. </a:t>
            </a:r>
          </a:p>
          <a:p>
            <a:endParaRPr lang="en-US" dirty="0"/>
          </a:p>
          <a:p>
            <a:r>
              <a:rPr lang="en-US" dirty="0"/>
              <a:t>Fortunately, the solution is achieved by comparing player x and y values to enemy x and y values in only four lines of code. There are plenty of resources online addressing collision mechanics, which were great assets to development. </a:t>
            </a:r>
          </a:p>
        </p:txBody>
      </p:sp>
      <p:pic>
        <p:nvPicPr>
          <p:cNvPr id="12" name="Picture 11" descr="A screen shot of a computer code&#10;&#10;Description automatically generated">
            <a:extLst>
              <a:ext uri="{FF2B5EF4-FFF2-40B4-BE49-F238E27FC236}">
                <a16:creationId xmlns:a16="http://schemas.microsoft.com/office/drawing/2014/main" id="{D2E377BC-AFC1-C5D2-3D0C-7F238E0B5B7E}"/>
              </a:ext>
            </a:extLst>
          </p:cNvPr>
          <p:cNvPicPr>
            <a:picLocks noChangeAspect="1"/>
          </p:cNvPicPr>
          <p:nvPr/>
        </p:nvPicPr>
        <p:blipFill>
          <a:blip r:embed="rId3"/>
          <a:stretch>
            <a:fillRect/>
          </a:stretch>
        </p:blipFill>
        <p:spPr>
          <a:xfrm>
            <a:off x="931653" y="4052133"/>
            <a:ext cx="6106377" cy="971686"/>
          </a:xfrm>
          <a:prstGeom prst="rect">
            <a:avLst/>
          </a:prstGeom>
        </p:spPr>
      </p:pic>
    </p:spTree>
    <p:extLst>
      <p:ext uri="{BB962C8B-B14F-4D97-AF65-F5344CB8AC3E}">
        <p14:creationId xmlns:p14="http://schemas.microsoft.com/office/powerpoint/2010/main" val="3191445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3" name="Title 2">
            <a:extLst>
              <a:ext uri="{FF2B5EF4-FFF2-40B4-BE49-F238E27FC236}">
                <a16:creationId xmlns:a16="http://schemas.microsoft.com/office/drawing/2014/main" id="{290C01EF-3F96-8215-FA74-D9EA27AA6EC3}"/>
              </a:ext>
            </a:extLst>
          </p:cNvPr>
          <p:cNvSpPr>
            <a:spLocks noGrp="1"/>
          </p:cNvSpPr>
          <p:nvPr>
            <p:ph type="title"/>
          </p:nvPr>
        </p:nvSpPr>
        <p:spPr/>
        <p:txBody>
          <a:bodyPr/>
          <a:lstStyle/>
          <a:p>
            <a:r>
              <a:rPr lang="en-US" dirty="0"/>
              <a:t>Flyby progress</a:t>
            </a:r>
          </a:p>
        </p:txBody>
      </p:sp>
      <p:pic>
        <p:nvPicPr>
          <p:cNvPr id="13" name="Picture 12" descr="A green and blue rectangles&#10;&#10;Description automatically generated">
            <a:extLst>
              <a:ext uri="{FF2B5EF4-FFF2-40B4-BE49-F238E27FC236}">
                <a16:creationId xmlns:a16="http://schemas.microsoft.com/office/drawing/2014/main" id="{866D2311-02B7-6E3B-DF86-6EAF6BAEAA82}"/>
              </a:ext>
            </a:extLst>
          </p:cNvPr>
          <p:cNvPicPr>
            <a:picLocks noChangeAspect="1"/>
          </p:cNvPicPr>
          <p:nvPr/>
        </p:nvPicPr>
        <p:blipFill>
          <a:blip r:embed="rId3"/>
          <a:stretch>
            <a:fillRect/>
          </a:stretch>
        </p:blipFill>
        <p:spPr>
          <a:xfrm>
            <a:off x="771736" y="2258568"/>
            <a:ext cx="5763429" cy="3391373"/>
          </a:xfrm>
          <a:prstGeom prst="rect">
            <a:avLst/>
          </a:prstGeom>
        </p:spPr>
      </p:pic>
      <p:sp>
        <p:nvSpPr>
          <p:cNvPr id="14" name="TextBox 13">
            <a:extLst>
              <a:ext uri="{FF2B5EF4-FFF2-40B4-BE49-F238E27FC236}">
                <a16:creationId xmlns:a16="http://schemas.microsoft.com/office/drawing/2014/main" id="{96422BEA-D2DE-8673-CDEC-9E4FA7F14C34}"/>
              </a:ext>
            </a:extLst>
          </p:cNvPr>
          <p:cNvSpPr txBox="1"/>
          <p:nvPr/>
        </p:nvSpPr>
        <p:spPr>
          <a:xfrm>
            <a:off x="6970143" y="2258568"/>
            <a:ext cx="386463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Flyby is a finished game </a:t>
            </a:r>
          </a:p>
          <a:p>
            <a:pPr marL="285750" indent="-285750">
              <a:buFont typeface="Arial" panose="020B0604020202020204" pitchFamily="34" charset="0"/>
              <a:buChar char="•"/>
            </a:pPr>
            <a:r>
              <a:rPr lang="en-US" dirty="0"/>
              <a:t>Flyby uses object-oriented programming to achieve its goal</a:t>
            </a:r>
          </a:p>
          <a:p>
            <a:pPr marL="285750" indent="-285750">
              <a:buFont typeface="Arial" panose="020B0604020202020204" pitchFamily="34" charset="0"/>
              <a:buChar char="•"/>
            </a:pPr>
            <a:r>
              <a:rPr lang="en-US" dirty="0"/>
              <a:t>Flyby currently has one major issue – which has been fixed since release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9184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Flyby bugs/glitches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11" name="Picture 10" descr="A green and blue rectangles">
            <a:extLst>
              <a:ext uri="{FF2B5EF4-FFF2-40B4-BE49-F238E27FC236}">
                <a16:creationId xmlns:a16="http://schemas.microsoft.com/office/drawing/2014/main" id="{A3AE5FDB-91D1-23E9-47F7-04AB7345D914}"/>
              </a:ext>
            </a:extLst>
          </p:cNvPr>
          <p:cNvPicPr>
            <a:picLocks noChangeAspect="1"/>
          </p:cNvPicPr>
          <p:nvPr/>
        </p:nvPicPr>
        <p:blipFill>
          <a:blip r:embed="rId3"/>
          <a:stretch>
            <a:fillRect/>
          </a:stretch>
        </p:blipFill>
        <p:spPr>
          <a:xfrm>
            <a:off x="771736" y="1862566"/>
            <a:ext cx="4310218" cy="2535845"/>
          </a:xfrm>
          <a:prstGeom prst="rect">
            <a:avLst/>
          </a:prstGeom>
        </p:spPr>
      </p:pic>
      <p:sp>
        <p:nvSpPr>
          <p:cNvPr id="12" name="TextBox 11">
            <a:extLst>
              <a:ext uri="{FF2B5EF4-FFF2-40B4-BE49-F238E27FC236}">
                <a16:creationId xmlns:a16="http://schemas.microsoft.com/office/drawing/2014/main" id="{8D1F9ED4-8993-2436-D256-2570D461C8B0}"/>
              </a:ext>
            </a:extLst>
          </p:cNvPr>
          <p:cNvSpPr txBox="1"/>
          <p:nvPr/>
        </p:nvSpPr>
        <p:spPr>
          <a:xfrm>
            <a:off x="5987562" y="1784838"/>
            <a:ext cx="4659923" cy="4247317"/>
          </a:xfrm>
          <a:prstGeom prst="rect">
            <a:avLst/>
          </a:prstGeom>
          <a:noFill/>
        </p:spPr>
        <p:txBody>
          <a:bodyPr wrap="square" rtlCol="0">
            <a:spAutoFit/>
          </a:bodyPr>
          <a:lstStyle/>
          <a:p>
            <a:r>
              <a:rPr lang="en-US" dirty="0"/>
              <a:t>Flyby utilizes both an animation frame as well as an interval timer to spawn “tubes” into its canvas. Because both loops run simultaneously, Flyby will occasionally spawn tubes at odd intervals, though only on game start. </a:t>
            </a:r>
          </a:p>
          <a:p>
            <a:endParaRPr lang="en-US" dirty="0"/>
          </a:p>
          <a:p>
            <a:r>
              <a:rPr lang="en-US" dirty="0"/>
              <a:t>How should the issue be addressed? Perhaps adding a grace period to spawning tubes on game start? </a:t>
            </a:r>
          </a:p>
          <a:p>
            <a:endParaRPr lang="en-US" dirty="0"/>
          </a:p>
          <a:p>
            <a:r>
              <a:rPr lang="en-US" dirty="0"/>
              <a:t>SOLUTION: instead of utilizing an interval outside of the game scope, “tubes” now spawn based on position, within the game scope</a:t>
            </a:r>
          </a:p>
        </p:txBody>
      </p:sp>
    </p:spTree>
    <p:extLst>
      <p:ext uri="{BB962C8B-B14F-4D97-AF65-F5344CB8AC3E}">
        <p14:creationId xmlns:p14="http://schemas.microsoft.com/office/powerpoint/2010/main" val="1284872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Flyby bugs/glitches solution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3" name="Picture 2" descr="A screen shot of a computer code&#10;&#10;Description automatically generated">
            <a:extLst>
              <a:ext uri="{FF2B5EF4-FFF2-40B4-BE49-F238E27FC236}">
                <a16:creationId xmlns:a16="http://schemas.microsoft.com/office/drawing/2014/main" id="{6BE350C5-4F8E-3574-CE1C-B402D57FA4BC}"/>
              </a:ext>
            </a:extLst>
          </p:cNvPr>
          <p:cNvPicPr>
            <a:picLocks noChangeAspect="1"/>
          </p:cNvPicPr>
          <p:nvPr/>
        </p:nvPicPr>
        <p:blipFill>
          <a:blip r:embed="rId3"/>
          <a:stretch>
            <a:fillRect/>
          </a:stretch>
        </p:blipFill>
        <p:spPr>
          <a:xfrm>
            <a:off x="771736" y="2489927"/>
            <a:ext cx="5947122" cy="3543320"/>
          </a:xfrm>
          <a:prstGeom prst="rect">
            <a:avLst/>
          </a:prstGeom>
        </p:spPr>
      </p:pic>
      <p:sp>
        <p:nvSpPr>
          <p:cNvPr id="5" name="TextBox 4">
            <a:extLst>
              <a:ext uri="{FF2B5EF4-FFF2-40B4-BE49-F238E27FC236}">
                <a16:creationId xmlns:a16="http://schemas.microsoft.com/office/drawing/2014/main" id="{FF5CB96A-16BF-9711-E777-701CF6C902C6}"/>
              </a:ext>
            </a:extLst>
          </p:cNvPr>
          <p:cNvSpPr txBox="1"/>
          <p:nvPr/>
        </p:nvSpPr>
        <p:spPr>
          <a:xfrm>
            <a:off x="7171765" y="2411506"/>
            <a:ext cx="354105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Utilizes position-based spawns vs. time-based spawns</a:t>
            </a:r>
          </a:p>
          <a:p>
            <a:pPr marL="285750" indent="-285750">
              <a:buFont typeface="Arial" panose="020B0604020202020204" pitchFamily="34" charset="0"/>
              <a:buChar char="•"/>
            </a:pPr>
            <a:r>
              <a:rPr lang="en-US" dirty="0"/>
              <a:t>game() no longer draws from a function outside of its scope</a:t>
            </a:r>
          </a:p>
        </p:txBody>
      </p:sp>
    </p:spTree>
    <p:extLst>
      <p:ext uri="{BB962C8B-B14F-4D97-AF65-F5344CB8AC3E}">
        <p14:creationId xmlns:p14="http://schemas.microsoft.com/office/powerpoint/2010/main" val="338202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err="1"/>
              <a:t>Jquery</a:t>
            </a:r>
            <a:r>
              <a:rPr lang="en-US" dirty="0"/>
              <a:t> chess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6" name="Picture 5">
            <a:extLst>
              <a:ext uri="{FF2B5EF4-FFF2-40B4-BE49-F238E27FC236}">
                <a16:creationId xmlns:a16="http://schemas.microsoft.com/office/drawing/2014/main" id="{B5F0B8B5-F77E-B9DD-BA8D-406DD7B2DA7D}"/>
              </a:ext>
            </a:extLst>
          </p:cNvPr>
          <p:cNvPicPr>
            <a:picLocks noChangeAspect="1"/>
          </p:cNvPicPr>
          <p:nvPr/>
        </p:nvPicPr>
        <p:blipFill>
          <a:blip r:embed="rId3"/>
          <a:stretch>
            <a:fillRect/>
          </a:stretch>
        </p:blipFill>
        <p:spPr>
          <a:xfrm>
            <a:off x="3749390" y="4191709"/>
            <a:ext cx="303442" cy="501609"/>
          </a:xfrm>
          <a:prstGeom prst="rect">
            <a:avLst/>
          </a:prstGeom>
        </p:spPr>
      </p:pic>
      <p:pic>
        <p:nvPicPr>
          <p:cNvPr id="9" name="Picture 8" descr="A close up of a chess piece&#10;&#10;Description automatically generated">
            <a:extLst>
              <a:ext uri="{FF2B5EF4-FFF2-40B4-BE49-F238E27FC236}">
                <a16:creationId xmlns:a16="http://schemas.microsoft.com/office/drawing/2014/main" id="{8D21DB89-97E4-B587-5621-003F067CE92D}"/>
              </a:ext>
            </a:extLst>
          </p:cNvPr>
          <p:cNvPicPr>
            <a:picLocks noChangeAspect="1"/>
          </p:cNvPicPr>
          <p:nvPr/>
        </p:nvPicPr>
        <p:blipFill>
          <a:blip r:embed="rId4"/>
          <a:stretch>
            <a:fillRect/>
          </a:stretch>
        </p:blipFill>
        <p:spPr>
          <a:xfrm>
            <a:off x="4052198" y="4100724"/>
            <a:ext cx="322021" cy="606885"/>
          </a:xfrm>
          <a:prstGeom prst="rect">
            <a:avLst/>
          </a:prstGeom>
        </p:spPr>
      </p:pic>
      <p:pic>
        <p:nvPicPr>
          <p:cNvPr id="11" name="Picture 10" descr="A close up of a chess piece&#10;&#10;Description automatically generated">
            <a:extLst>
              <a:ext uri="{FF2B5EF4-FFF2-40B4-BE49-F238E27FC236}">
                <a16:creationId xmlns:a16="http://schemas.microsoft.com/office/drawing/2014/main" id="{3C088B91-94D1-6999-B42D-1B800FB667B0}"/>
              </a:ext>
            </a:extLst>
          </p:cNvPr>
          <p:cNvPicPr>
            <a:picLocks noChangeAspect="1"/>
          </p:cNvPicPr>
          <p:nvPr/>
        </p:nvPicPr>
        <p:blipFill>
          <a:blip r:embed="rId5"/>
          <a:stretch>
            <a:fillRect/>
          </a:stretch>
        </p:blipFill>
        <p:spPr>
          <a:xfrm>
            <a:off x="4371824" y="4214132"/>
            <a:ext cx="315828" cy="476838"/>
          </a:xfrm>
          <a:prstGeom prst="rect">
            <a:avLst/>
          </a:prstGeom>
        </p:spPr>
      </p:pic>
      <p:pic>
        <p:nvPicPr>
          <p:cNvPr id="13" name="Picture 12">
            <a:extLst>
              <a:ext uri="{FF2B5EF4-FFF2-40B4-BE49-F238E27FC236}">
                <a16:creationId xmlns:a16="http://schemas.microsoft.com/office/drawing/2014/main" id="{D4068834-76A7-E7D4-3E10-1C541DD60571}"/>
              </a:ext>
            </a:extLst>
          </p:cNvPr>
          <p:cNvPicPr>
            <a:picLocks noChangeAspect="1"/>
          </p:cNvPicPr>
          <p:nvPr/>
        </p:nvPicPr>
        <p:blipFill>
          <a:blip r:embed="rId6"/>
          <a:stretch>
            <a:fillRect/>
          </a:stretch>
        </p:blipFill>
        <p:spPr>
          <a:xfrm>
            <a:off x="4980369" y="4275795"/>
            <a:ext cx="266286" cy="408718"/>
          </a:xfrm>
          <a:prstGeom prst="rect">
            <a:avLst/>
          </a:prstGeom>
        </p:spPr>
      </p:pic>
      <p:pic>
        <p:nvPicPr>
          <p:cNvPr id="15" name="Picture 14">
            <a:extLst>
              <a:ext uri="{FF2B5EF4-FFF2-40B4-BE49-F238E27FC236}">
                <a16:creationId xmlns:a16="http://schemas.microsoft.com/office/drawing/2014/main" id="{448C1B32-BADB-1426-0326-30AEC508CD4A}"/>
              </a:ext>
            </a:extLst>
          </p:cNvPr>
          <p:cNvPicPr>
            <a:picLocks noChangeAspect="1"/>
          </p:cNvPicPr>
          <p:nvPr/>
        </p:nvPicPr>
        <p:blipFill>
          <a:blip r:embed="rId7"/>
          <a:stretch>
            <a:fillRect/>
          </a:stretch>
        </p:blipFill>
        <p:spPr>
          <a:xfrm>
            <a:off x="4685843" y="4125998"/>
            <a:ext cx="291057" cy="582114"/>
          </a:xfrm>
          <a:prstGeom prst="rect">
            <a:avLst/>
          </a:prstGeom>
        </p:spPr>
      </p:pic>
      <p:pic>
        <p:nvPicPr>
          <p:cNvPr id="17" name="Picture 16">
            <a:extLst>
              <a:ext uri="{FF2B5EF4-FFF2-40B4-BE49-F238E27FC236}">
                <a16:creationId xmlns:a16="http://schemas.microsoft.com/office/drawing/2014/main" id="{8ADC380E-A3D8-2EB5-773D-1F3635260A34}"/>
              </a:ext>
            </a:extLst>
          </p:cNvPr>
          <p:cNvPicPr>
            <a:picLocks noChangeAspect="1"/>
          </p:cNvPicPr>
          <p:nvPr/>
        </p:nvPicPr>
        <p:blipFill>
          <a:blip r:embed="rId8"/>
          <a:stretch>
            <a:fillRect/>
          </a:stretch>
        </p:blipFill>
        <p:spPr>
          <a:xfrm>
            <a:off x="5252470" y="4202920"/>
            <a:ext cx="291057" cy="501609"/>
          </a:xfrm>
          <a:prstGeom prst="rect">
            <a:avLst/>
          </a:prstGeom>
        </p:spPr>
      </p:pic>
      <p:pic>
        <p:nvPicPr>
          <p:cNvPr id="19" name="Picture 18" descr="A close-up of a tile&#10;&#10;Description automatically generated">
            <a:extLst>
              <a:ext uri="{FF2B5EF4-FFF2-40B4-BE49-F238E27FC236}">
                <a16:creationId xmlns:a16="http://schemas.microsoft.com/office/drawing/2014/main" id="{4634A083-7D2D-E95D-0CA1-E2C1864933A7}"/>
              </a:ext>
            </a:extLst>
          </p:cNvPr>
          <p:cNvPicPr>
            <a:picLocks noChangeAspect="1"/>
          </p:cNvPicPr>
          <p:nvPr/>
        </p:nvPicPr>
        <p:blipFill>
          <a:blip r:embed="rId9"/>
          <a:stretch>
            <a:fillRect/>
          </a:stretch>
        </p:blipFill>
        <p:spPr>
          <a:xfrm>
            <a:off x="771736" y="1793126"/>
            <a:ext cx="2870140" cy="2914986"/>
          </a:xfrm>
          <a:prstGeom prst="rect">
            <a:avLst/>
          </a:prstGeom>
        </p:spPr>
      </p:pic>
      <p:pic>
        <p:nvPicPr>
          <p:cNvPr id="21" name="Picture 20">
            <a:extLst>
              <a:ext uri="{FF2B5EF4-FFF2-40B4-BE49-F238E27FC236}">
                <a16:creationId xmlns:a16="http://schemas.microsoft.com/office/drawing/2014/main" id="{8B5D0D21-3945-F5AB-3F4C-057D4DE42356}"/>
              </a:ext>
            </a:extLst>
          </p:cNvPr>
          <p:cNvPicPr>
            <a:picLocks noChangeAspect="1"/>
          </p:cNvPicPr>
          <p:nvPr/>
        </p:nvPicPr>
        <p:blipFill>
          <a:blip r:embed="rId10"/>
          <a:stretch>
            <a:fillRect/>
          </a:stretch>
        </p:blipFill>
        <p:spPr>
          <a:xfrm>
            <a:off x="3749390" y="3591047"/>
            <a:ext cx="303442" cy="507802"/>
          </a:xfrm>
          <a:prstGeom prst="rect">
            <a:avLst/>
          </a:prstGeom>
        </p:spPr>
      </p:pic>
      <p:pic>
        <p:nvPicPr>
          <p:cNvPr id="23" name="Picture 22">
            <a:extLst>
              <a:ext uri="{FF2B5EF4-FFF2-40B4-BE49-F238E27FC236}">
                <a16:creationId xmlns:a16="http://schemas.microsoft.com/office/drawing/2014/main" id="{7B8C73B4-6D73-9E14-B990-B7B37DAFCCFA}"/>
              </a:ext>
            </a:extLst>
          </p:cNvPr>
          <p:cNvPicPr>
            <a:picLocks noChangeAspect="1"/>
          </p:cNvPicPr>
          <p:nvPr/>
        </p:nvPicPr>
        <p:blipFill>
          <a:blip r:embed="rId11"/>
          <a:stretch>
            <a:fillRect/>
          </a:stretch>
        </p:blipFill>
        <p:spPr>
          <a:xfrm>
            <a:off x="4063409" y="3478932"/>
            <a:ext cx="297250" cy="631656"/>
          </a:xfrm>
          <a:prstGeom prst="rect">
            <a:avLst/>
          </a:prstGeom>
        </p:spPr>
      </p:pic>
      <p:pic>
        <p:nvPicPr>
          <p:cNvPr id="25" name="Picture 24" descr="A white chess piece on a black background&#10;&#10;Description automatically generated">
            <a:extLst>
              <a:ext uri="{FF2B5EF4-FFF2-40B4-BE49-F238E27FC236}">
                <a16:creationId xmlns:a16="http://schemas.microsoft.com/office/drawing/2014/main" id="{3301C1FD-1590-A54B-4817-E89F3D9D7399}"/>
              </a:ext>
            </a:extLst>
          </p:cNvPr>
          <p:cNvPicPr>
            <a:picLocks noChangeAspect="1"/>
          </p:cNvPicPr>
          <p:nvPr/>
        </p:nvPicPr>
        <p:blipFill>
          <a:blip r:embed="rId12"/>
          <a:stretch>
            <a:fillRect/>
          </a:stretch>
        </p:blipFill>
        <p:spPr>
          <a:xfrm>
            <a:off x="4366217" y="3607863"/>
            <a:ext cx="328213" cy="470645"/>
          </a:xfrm>
          <a:prstGeom prst="rect">
            <a:avLst/>
          </a:prstGeom>
        </p:spPr>
      </p:pic>
      <p:pic>
        <p:nvPicPr>
          <p:cNvPr id="27" name="Picture 26">
            <a:extLst>
              <a:ext uri="{FF2B5EF4-FFF2-40B4-BE49-F238E27FC236}">
                <a16:creationId xmlns:a16="http://schemas.microsoft.com/office/drawing/2014/main" id="{EF89D4B0-41BF-A5E3-65A0-1B9D7A348808}"/>
              </a:ext>
            </a:extLst>
          </p:cNvPr>
          <p:cNvPicPr>
            <a:picLocks noChangeAspect="1"/>
          </p:cNvPicPr>
          <p:nvPr/>
        </p:nvPicPr>
        <p:blipFill>
          <a:blip r:embed="rId13"/>
          <a:stretch>
            <a:fillRect/>
          </a:stretch>
        </p:blipFill>
        <p:spPr>
          <a:xfrm>
            <a:off x="5014102" y="3662454"/>
            <a:ext cx="272479" cy="427296"/>
          </a:xfrm>
          <a:prstGeom prst="rect">
            <a:avLst/>
          </a:prstGeom>
        </p:spPr>
      </p:pic>
      <p:pic>
        <p:nvPicPr>
          <p:cNvPr id="29" name="Picture 28">
            <a:extLst>
              <a:ext uri="{FF2B5EF4-FFF2-40B4-BE49-F238E27FC236}">
                <a16:creationId xmlns:a16="http://schemas.microsoft.com/office/drawing/2014/main" id="{0D584147-DB00-8BE8-12C8-7EDCA688AED3}"/>
              </a:ext>
            </a:extLst>
          </p:cNvPr>
          <p:cNvPicPr>
            <a:picLocks noChangeAspect="1"/>
          </p:cNvPicPr>
          <p:nvPr/>
        </p:nvPicPr>
        <p:blipFill>
          <a:blip r:embed="rId14"/>
          <a:stretch>
            <a:fillRect/>
          </a:stretch>
        </p:blipFill>
        <p:spPr>
          <a:xfrm>
            <a:off x="4705688" y="3532410"/>
            <a:ext cx="303442" cy="582114"/>
          </a:xfrm>
          <a:prstGeom prst="rect">
            <a:avLst/>
          </a:prstGeom>
        </p:spPr>
      </p:pic>
      <p:pic>
        <p:nvPicPr>
          <p:cNvPr id="31" name="Picture 30">
            <a:extLst>
              <a:ext uri="{FF2B5EF4-FFF2-40B4-BE49-F238E27FC236}">
                <a16:creationId xmlns:a16="http://schemas.microsoft.com/office/drawing/2014/main" id="{557888B8-B904-0F32-22A2-68EE2A8A69C0}"/>
              </a:ext>
            </a:extLst>
          </p:cNvPr>
          <p:cNvPicPr>
            <a:picLocks noChangeAspect="1"/>
          </p:cNvPicPr>
          <p:nvPr/>
        </p:nvPicPr>
        <p:blipFill>
          <a:blip r:embed="rId15"/>
          <a:stretch>
            <a:fillRect/>
          </a:stretch>
        </p:blipFill>
        <p:spPr>
          <a:xfrm>
            <a:off x="5294488" y="3584707"/>
            <a:ext cx="297250" cy="507802"/>
          </a:xfrm>
          <a:prstGeom prst="rect">
            <a:avLst/>
          </a:prstGeom>
        </p:spPr>
      </p:pic>
      <p:sp>
        <p:nvSpPr>
          <p:cNvPr id="32" name="TextBox 31">
            <a:extLst>
              <a:ext uri="{FF2B5EF4-FFF2-40B4-BE49-F238E27FC236}">
                <a16:creationId xmlns:a16="http://schemas.microsoft.com/office/drawing/2014/main" id="{2AAD66B4-F323-518F-BCA8-34B845D6CC0B}"/>
              </a:ext>
            </a:extLst>
          </p:cNvPr>
          <p:cNvSpPr txBox="1"/>
          <p:nvPr/>
        </p:nvSpPr>
        <p:spPr>
          <a:xfrm>
            <a:off x="6012611" y="1699404"/>
            <a:ext cx="454405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Draggable pieces</a:t>
            </a:r>
          </a:p>
          <a:p>
            <a:pPr marL="285750" indent="-285750">
              <a:buFont typeface="Arial" panose="020B0604020202020204" pitchFamily="34" charset="0"/>
              <a:buChar char="•"/>
            </a:pPr>
            <a:r>
              <a:rPr lang="en-US" dirty="0"/>
              <a:t>Pieces downloaded as PNGs, cut out using </a:t>
            </a:r>
            <a:r>
              <a:rPr lang="en-US" dirty="0" err="1"/>
              <a:t>LunaPic</a:t>
            </a:r>
            <a:endParaRPr lang="en-US" dirty="0"/>
          </a:p>
          <a:p>
            <a:pPr marL="285750" indent="-285750">
              <a:buFont typeface="Arial" panose="020B0604020202020204" pitchFamily="34" charset="0"/>
              <a:buChar char="•"/>
            </a:pPr>
            <a:r>
              <a:rPr lang="en-US" dirty="0"/>
              <a:t>Game is 3D</a:t>
            </a:r>
          </a:p>
          <a:p>
            <a:pPr marL="285750" indent="-285750">
              <a:buFont typeface="Arial" panose="020B0604020202020204" pitchFamily="34" charset="0"/>
              <a:buChar char="•"/>
            </a:pPr>
            <a:r>
              <a:rPr lang="en-US" dirty="0"/>
              <a:t>Design scheme is marble </a:t>
            </a:r>
          </a:p>
          <a:p>
            <a:pPr marL="285750" indent="-285750">
              <a:buFont typeface="Arial" panose="020B0604020202020204" pitchFamily="34" charset="0"/>
              <a:buChar char="•"/>
            </a:pPr>
            <a:r>
              <a:rPr lang="en-US" dirty="0"/>
              <a:t>Using a single, three-line function to operate. </a:t>
            </a:r>
          </a:p>
        </p:txBody>
      </p:sp>
      <p:pic>
        <p:nvPicPr>
          <p:cNvPr id="34" name="Picture 33" descr="A computer code on a white background&#10;&#10;Description automatically generated">
            <a:extLst>
              <a:ext uri="{FF2B5EF4-FFF2-40B4-BE49-F238E27FC236}">
                <a16:creationId xmlns:a16="http://schemas.microsoft.com/office/drawing/2014/main" id="{C89AD3EC-18F4-1384-C275-1ADAD1DC808A}"/>
              </a:ext>
            </a:extLst>
          </p:cNvPr>
          <p:cNvPicPr>
            <a:picLocks noChangeAspect="1"/>
          </p:cNvPicPr>
          <p:nvPr/>
        </p:nvPicPr>
        <p:blipFill>
          <a:blip r:embed="rId16"/>
          <a:stretch>
            <a:fillRect/>
          </a:stretch>
        </p:blipFill>
        <p:spPr>
          <a:xfrm>
            <a:off x="643106" y="5180626"/>
            <a:ext cx="3258005" cy="1086002"/>
          </a:xfrm>
          <a:prstGeom prst="rect">
            <a:avLst/>
          </a:prstGeom>
        </p:spPr>
      </p:pic>
    </p:spTree>
    <p:extLst>
      <p:ext uri="{BB962C8B-B14F-4D97-AF65-F5344CB8AC3E}">
        <p14:creationId xmlns:p14="http://schemas.microsoft.com/office/powerpoint/2010/main" val="411484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err="1"/>
              <a:t>Jquery</a:t>
            </a:r>
            <a:r>
              <a:rPr lang="en-US" dirty="0"/>
              <a:t> chess HTML</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32" name="TextBox 31">
            <a:extLst>
              <a:ext uri="{FF2B5EF4-FFF2-40B4-BE49-F238E27FC236}">
                <a16:creationId xmlns:a16="http://schemas.microsoft.com/office/drawing/2014/main" id="{2AAD66B4-F323-518F-BCA8-34B845D6CC0B}"/>
              </a:ext>
            </a:extLst>
          </p:cNvPr>
          <p:cNvSpPr txBox="1"/>
          <p:nvPr/>
        </p:nvSpPr>
        <p:spPr>
          <a:xfrm>
            <a:off x="6054435" y="2120539"/>
            <a:ext cx="454405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Utilizes a dump of pieces. One line of major/minor pieces, followed by another line of pawns. </a:t>
            </a:r>
          </a:p>
          <a:p>
            <a:pPr marL="285750" indent="-285750">
              <a:buFont typeface="Arial" panose="020B0604020202020204" pitchFamily="34" charset="0"/>
              <a:buChar char="•"/>
            </a:pPr>
            <a:r>
              <a:rPr lang="en-US" dirty="0"/>
              <a:t>The same is done for black’s pieces.</a:t>
            </a:r>
          </a:p>
          <a:p>
            <a:pPr marL="285750" indent="-285750">
              <a:buFont typeface="Arial" panose="020B0604020202020204" pitchFamily="34" charset="0"/>
              <a:buChar char="•"/>
            </a:pPr>
            <a:r>
              <a:rPr lang="en-US" dirty="0"/>
              <a:t>Pieces utilize a z-index to appear at different depths during play</a:t>
            </a:r>
          </a:p>
        </p:txBody>
      </p:sp>
      <p:pic>
        <p:nvPicPr>
          <p:cNvPr id="3" name="Picture 2" descr="A screenshot of a computer code&#10;&#10;Description automatically generated">
            <a:extLst>
              <a:ext uri="{FF2B5EF4-FFF2-40B4-BE49-F238E27FC236}">
                <a16:creationId xmlns:a16="http://schemas.microsoft.com/office/drawing/2014/main" id="{DA097267-6D98-3407-D3DD-194FE9DB81FA}"/>
              </a:ext>
            </a:extLst>
          </p:cNvPr>
          <p:cNvPicPr>
            <a:picLocks noChangeAspect="1"/>
          </p:cNvPicPr>
          <p:nvPr/>
        </p:nvPicPr>
        <p:blipFill>
          <a:blip r:embed="rId3"/>
          <a:stretch>
            <a:fillRect/>
          </a:stretch>
        </p:blipFill>
        <p:spPr>
          <a:xfrm>
            <a:off x="376092" y="2198360"/>
            <a:ext cx="5282699" cy="3292803"/>
          </a:xfrm>
          <a:prstGeom prst="rect">
            <a:avLst/>
          </a:prstGeom>
        </p:spPr>
      </p:pic>
    </p:spTree>
    <p:extLst>
      <p:ext uri="{BB962C8B-B14F-4D97-AF65-F5344CB8AC3E}">
        <p14:creationId xmlns:p14="http://schemas.microsoft.com/office/powerpoint/2010/main" val="101675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Effective delivery techniques​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a:bodyPr>
          <a:lstStyle/>
          <a:p>
            <a:r>
              <a:rPr lang="en-US" dirty="0"/>
              <a:t>Voice modulation is a powerful tool in public speaking. It involves varying pitch, tone, and volume to convey emotion, emphasize points, and maintain interest:</a:t>
            </a:r>
          </a:p>
          <a:p>
            <a:pPr lvl="1"/>
            <a:r>
              <a:rPr lang="en-US" dirty="0"/>
              <a:t>Pitch variation​</a:t>
            </a:r>
          </a:p>
          <a:p>
            <a:pPr lvl="1"/>
            <a:r>
              <a:rPr lang="en-US" dirty="0"/>
              <a:t>Tone inflection​</a:t>
            </a:r>
          </a:p>
          <a:p>
            <a:pPr lvl="1"/>
            <a:r>
              <a:rPr lang="en-US" dirty="0"/>
              <a:t>Volume control</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95498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Target Audience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10" name="TextBox 9">
            <a:extLst>
              <a:ext uri="{FF2B5EF4-FFF2-40B4-BE49-F238E27FC236}">
                <a16:creationId xmlns:a16="http://schemas.microsoft.com/office/drawing/2014/main" id="{1367D48F-A5B8-A77B-F0A9-0A7DFA628FD6}"/>
              </a:ext>
            </a:extLst>
          </p:cNvPr>
          <p:cNvSpPr txBox="1"/>
          <p:nvPr/>
        </p:nvSpPr>
        <p:spPr>
          <a:xfrm>
            <a:off x="771736" y="2096219"/>
            <a:ext cx="9389288"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interested in strategy or reaction-based games</a:t>
            </a:r>
          </a:p>
        </p:txBody>
      </p:sp>
      <p:sp>
        <p:nvSpPr>
          <p:cNvPr id="11" name="Title 3">
            <a:extLst>
              <a:ext uri="{FF2B5EF4-FFF2-40B4-BE49-F238E27FC236}">
                <a16:creationId xmlns:a16="http://schemas.microsoft.com/office/drawing/2014/main" id="{597F2B78-7915-8765-4D19-0CD61023F743}"/>
              </a:ext>
            </a:extLst>
          </p:cNvPr>
          <p:cNvSpPr txBox="1">
            <a:spLocks/>
          </p:cNvSpPr>
          <p:nvPr/>
        </p:nvSpPr>
        <p:spPr>
          <a:xfrm>
            <a:off x="771736" y="3101599"/>
            <a:ext cx="9389288" cy="136245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Interactive Features</a:t>
            </a:r>
          </a:p>
        </p:txBody>
      </p:sp>
      <p:sp>
        <p:nvSpPr>
          <p:cNvPr id="12" name="TextBox 11">
            <a:extLst>
              <a:ext uri="{FF2B5EF4-FFF2-40B4-BE49-F238E27FC236}">
                <a16:creationId xmlns:a16="http://schemas.microsoft.com/office/drawing/2014/main" id="{3C03E59B-7945-33C9-8BB2-88117A34DE5E}"/>
              </a:ext>
            </a:extLst>
          </p:cNvPr>
          <p:cNvSpPr txBox="1"/>
          <p:nvPr/>
        </p:nvSpPr>
        <p:spPr>
          <a:xfrm>
            <a:off x="771736" y="4464055"/>
            <a:ext cx="9389288"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Main menu “shooting gallery”</a:t>
            </a:r>
          </a:p>
          <a:p>
            <a:pPr marL="285750" indent="-285750">
              <a:buFont typeface="Arial" panose="020B0604020202020204" pitchFamily="34" charset="0"/>
              <a:buChar char="•"/>
            </a:pPr>
            <a:r>
              <a:rPr lang="en-US" dirty="0"/>
              <a:t>Mouseover descriptions of each game</a:t>
            </a:r>
          </a:p>
        </p:txBody>
      </p:sp>
    </p:spTree>
    <p:extLst>
      <p:ext uri="{BB962C8B-B14F-4D97-AF65-F5344CB8AC3E}">
        <p14:creationId xmlns:p14="http://schemas.microsoft.com/office/powerpoint/2010/main" val="4151694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Navigating Q&amp;A sessions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a:bodyPr>
          <a:lstStyle/>
          <a:p>
            <a:r>
              <a:rPr lang="en-US" dirty="0"/>
              <a:t>Know your material in advance​</a:t>
            </a:r>
          </a:p>
          <a:p>
            <a:r>
              <a:rPr lang="en-US" dirty="0"/>
              <a:t>Anticipate common </a:t>
            </a:r>
            <a:br>
              <a:rPr lang="en-US" dirty="0"/>
            </a:br>
            <a:r>
              <a:rPr lang="en-US" dirty="0"/>
              <a:t>questions​</a:t>
            </a:r>
          </a:p>
          <a:p>
            <a:r>
              <a:rPr lang="en-US" dirty="0"/>
              <a:t>Rehearse your responses</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a:t>
            </a:fld>
            <a:endParaRPr lang="en-US" dirty="0"/>
          </a:p>
        </p:txBody>
      </p:sp>
      <p:pic>
        <p:nvPicPr>
          <p:cNvPr id="13" name="Picture 12" descr="A screenshot of a video game&#10;&#10;Description automatically generated">
            <a:extLst>
              <a:ext uri="{FF2B5EF4-FFF2-40B4-BE49-F238E27FC236}">
                <a16:creationId xmlns:a16="http://schemas.microsoft.com/office/drawing/2014/main" id="{C73129BF-FA9B-6AD5-AD94-22E65C45C90E}"/>
              </a:ext>
            </a:extLst>
          </p:cNvPr>
          <p:cNvPicPr>
            <a:picLocks noChangeAspect="1"/>
          </p:cNvPicPr>
          <p:nvPr/>
        </p:nvPicPr>
        <p:blipFill>
          <a:blip r:embed="rId3"/>
          <a:stretch>
            <a:fillRect/>
          </a:stretch>
        </p:blipFill>
        <p:spPr>
          <a:xfrm>
            <a:off x="785004" y="394889"/>
            <a:ext cx="10621992" cy="5028849"/>
          </a:xfrm>
          <a:prstGeom prst="rect">
            <a:avLst/>
          </a:prstGeom>
        </p:spPr>
      </p:pic>
      <p:sp>
        <p:nvSpPr>
          <p:cNvPr id="15" name="TextBox 14">
            <a:extLst>
              <a:ext uri="{FF2B5EF4-FFF2-40B4-BE49-F238E27FC236}">
                <a16:creationId xmlns:a16="http://schemas.microsoft.com/office/drawing/2014/main" id="{F2A42787-ADB1-8B65-4FA4-120C0ED7F7A4}"/>
              </a:ext>
            </a:extLst>
          </p:cNvPr>
          <p:cNvSpPr txBox="1"/>
          <p:nvPr/>
        </p:nvSpPr>
        <p:spPr>
          <a:xfrm>
            <a:off x="766625" y="5825406"/>
            <a:ext cx="8850702" cy="646331"/>
          </a:xfrm>
          <a:prstGeom prst="rect">
            <a:avLst/>
          </a:prstGeom>
          <a:noFill/>
        </p:spPr>
        <p:txBody>
          <a:bodyPr wrap="square" rtlCol="0">
            <a:spAutoFit/>
          </a:bodyPr>
          <a:lstStyle/>
          <a:p>
            <a:r>
              <a:rPr lang="en-US" dirty="0"/>
              <a:t>The surrounding circles are mapped with code to change color and play a sound quip when clicked</a:t>
            </a:r>
          </a:p>
        </p:txBody>
      </p:sp>
    </p:spTree>
    <p:extLst>
      <p:ext uri="{BB962C8B-B14F-4D97-AF65-F5344CB8AC3E}">
        <p14:creationId xmlns:p14="http://schemas.microsoft.com/office/powerpoint/2010/main" val="512106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3" name="Title 2">
            <a:extLst>
              <a:ext uri="{FF2B5EF4-FFF2-40B4-BE49-F238E27FC236}">
                <a16:creationId xmlns:a16="http://schemas.microsoft.com/office/drawing/2014/main" id="{69E3AB2C-FCD4-6C81-A868-E2A3F549606F}"/>
              </a:ext>
            </a:extLst>
          </p:cNvPr>
          <p:cNvSpPr>
            <a:spLocks noGrp="1"/>
          </p:cNvSpPr>
          <p:nvPr>
            <p:ph type="title"/>
          </p:nvPr>
        </p:nvSpPr>
        <p:spPr/>
        <p:txBody>
          <a:bodyPr/>
          <a:lstStyle/>
          <a:p>
            <a:r>
              <a:rPr lang="en-US" dirty="0"/>
              <a:t>“target” code</a:t>
            </a:r>
          </a:p>
        </p:txBody>
      </p:sp>
      <p:pic>
        <p:nvPicPr>
          <p:cNvPr id="13" name="Picture 12" descr="A screen shot of a computer code&#10;&#10;Description automatically generated">
            <a:extLst>
              <a:ext uri="{FF2B5EF4-FFF2-40B4-BE49-F238E27FC236}">
                <a16:creationId xmlns:a16="http://schemas.microsoft.com/office/drawing/2014/main" id="{D3968070-1A86-2F53-6780-0BE4A3D71C91}"/>
              </a:ext>
            </a:extLst>
          </p:cNvPr>
          <p:cNvPicPr>
            <a:picLocks noChangeAspect="1"/>
          </p:cNvPicPr>
          <p:nvPr/>
        </p:nvPicPr>
        <p:blipFill>
          <a:blip r:embed="rId3"/>
          <a:stretch>
            <a:fillRect/>
          </a:stretch>
        </p:blipFill>
        <p:spPr>
          <a:xfrm>
            <a:off x="771736" y="2347462"/>
            <a:ext cx="4615131" cy="2704769"/>
          </a:xfrm>
          <a:prstGeom prst="rect">
            <a:avLst/>
          </a:prstGeom>
        </p:spPr>
      </p:pic>
      <p:sp>
        <p:nvSpPr>
          <p:cNvPr id="14" name="TextBox 13">
            <a:extLst>
              <a:ext uri="{FF2B5EF4-FFF2-40B4-BE49-F238E27FC236}">
                <a16:creationId xmlns:a16="http://schemas.microsoft.com/office/drawing/2014/main" id="{0D04054A-5206-06DB-A8C7-89C15AD1A0F4}"/>
              </a:ext>
            </a:extLst>
          </p:cNvPr>
          <p:cNvSpPr txBox="1"/>
          <p:nvPr/>
        </p:nvSpPr>
        <p:spPr>
          <a:xfrm>
            <a:off x="6096000" y="1733909"/>
            <a:ext cx="4287328" cy="1754326"/>
          </a:xfrm>
          <a:prstGeom prst="rect">
            <a:avLst/>
          </a:prstGeom>
          <a:noFill/>
        </p:spPr>
        <p:txBody>
          <a:bodyPr wrap="square" rtlCol="0">
            <a:spAutoFit/>
          </a:bodyPr>
          <a:lstStyle/>
          <a:p>
            <a:pPr marL="342900" indent="-342900">
              <a:buFont typeface="+mj-lt"/>
              <a:buAutoNum type="arabicPeriod"/>
            </a:pPr>
            <a:r>
              <a:rPr lang="en-US" dirty="0"/>
              <a:t>Defines an array object with every element in the “eye” class</a:t>
            </a:r>
          </a:p>
          <a:p>
            <a:pPr marL="342900" indent="-342900">
              <a:buFont typeface="+mj-lt"/>
              <a:buAutoNum type="arabicPeriod"/>
            </a:pPr>
            <a:r>
              <a:rPr lang="en-US" dirty="0"/>
              <a:t>Imports laser SFX</a:t>
            </a:r>
          </a:p>
          <a:p>
            <a:pPr marL="342900" indent="-342900">
              <a:buFont typeface="+mj-lt"/>
              <a:buAutoNum type="arabicPeriod"/>
            </a:pPr>
            <a:r>
              <a:rPr lang="en-US" dirty="0"/>
              <a:t>Iterates through array object, adding necessary styles; plays audio on click</a:t>
            </a:r>
          </a:p>
        </p:txBody>
      </p:sp>
    </p:spTree>
    <p:extLst>
      <p:ext uri="{BB962C8B-B14F-4D97-AF65-F5344CB8AC3E}">
        <p14:creationId xmlns:p14="http://schemas.microsoft.com/office/powerpoint/2010/main" val="395497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Mouseover description code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1" name="Picture 10" descr="A screenshot of a computer code&#10;&#10;Description automatically generated">
            <a:extLst>
              <a:ext uri="{FF2B5EF4-FFF2-40B4-BE49-F238E27FC236}">
                <a16:creationId xmlns:a16="http://schemas.microsoft.com/office/drawing/2014/main" id="{6776166C-E9CE-5DE4-2135-8CBA0ECAEBC2}"/>
              </a:ext>
            </a:extLst>
          </p:cNvPr>
          <p:cNvPicPr>
            <a:picLocks noChangeAspect="1"/>
          </p:cNvPicPr>
          <p:nvPr/>
        </p:nvPicPr>
        <p:blipFill>
          <a:blip r:embed="rId3"/>
          <a:stretch>
            <a:fillRect/>
          </a:stretch>
        </p:blipFill>
        <p:spPr>
          <a:xfrm>
            <a:off x="771736" y="2655005"/>
            <a:ext cx="5373703" cy="3435244"/>
          </a:xfrm>
          <a:prstGeom prst="rect">
            <a:avLst/>
          </a:prstGeom>
        </p:spPr>
      </p:pic>
      <p:sp>
        <p:nvSpPr>
          <p:cNvPr id="12" name="TextBox 11">
            <a:extLst>
              <a:ext uri="{FF2B5EF4-FFF2-40B4-BE49-F238E27FC236}">
                <a16:creationId xmlns:a16="http://schemas.microsoft.com/office/drawing/2014/main" id="{B8CAF845-CD0E-B691-AF18-8322CBEB5FCE}"/>
              </a:ext>
            </a:extLst>
          </p:cNvPr>
          <p:cNvSpPr txBox="1"/>
          <p:nvPr/>
        </p:nvSpPr>
        <p:spPr>
          <a:xfrm>
            <a:off x="6659592" y="2258568"/>
            <a:ext cx="4166559" cy="3416320"/>
          </a:xfrm>
          <a:prstGeom prst="rect">
            <a:avLst/>
          </a:prstGeom>
          <a:noFill/>
        </p:spPr>
        <p:txBody>
          <a:bodyPr wrap="square" rtlCol="0">
            <a:spAutoFit/>
          </a:bodyPr>
          <a:lstStyle/>
          <a:p>
            <a:pPr marL="342900" indent="-342900">
              <a:buFont typeface="+mj-lt"/>
              <a:buAutoNum type="arabicPeriod"/>
            </a:pPr>
            <a:r>
              <a:rPr lang="en-US" dirty="0"/>
              <a:t>Creates object arrays accessing game descriptions and game links (descriptions are inherently hidden)</a:t>
            </a:r>
          </a:p>
          <a:p>
            <a:pPr marL="342900" indent="-342900">
              <a:buFont typeface="+mj-lt"/>
              <a:buAutoNum type="arabicPeriod"/>
            </a:pPr>
            <a:r>
              <a:rPr lang="en-US" dirty="0"/>
              <a:t>Creates a function to find mouse position, then alter description pos. in real time</a:t>
            </a:r>
          </a:p>
          <a:p>
            <a:pPr marL="342900" indent="-342900">
              <a:buFont typeface="+mj-lt"/>
              <a:buAutoNum type="arabicPeriod"/>
            </a:pPr>
            <a:r>
              <a:rPr lang="en-US" dirty="0"/>
              <a:t>Creates function to alter description visibility</a:t>
            </a:r>
          </a:p>
          <a:p>
            <a:pPr marL="342900" indent="-342900">
              <a:buFont typeface="+mj-lt"/>
              <a:buAutoNum type="arabicPeriod"/>
            </a:pPr>
            <a:r>
              <a:rPr lang="en-US" dirty="0"/>
              <a:t>Loops through array objects, adding mouse event listeners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9639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71736" y="896112"/>
            <a:ext cx="9389288" cy="1362456"/>
          </a:xfrm>
        </p:spPr>
        <p:txBody>
          <a:bodyPr vert="horz" lIns="91440" tIns="45720" rIns="91440" bIns="45720" rtlCol="0" anchor="t" anchorCtr="0">
            <a:normAutofit/>
          </a:bodyPr>
          <a:lstStyle/>
          <a:p>
            <a:r>
              <a:rPr lang="en-US" b="1" kern="1200" cap="all" baseline="0" dirty="0">
                <a:latin typeface="+mj-lt"/>
                <a:ea typeface="+mj-ea"/>
                <a:cs typeface="+mj-cs"/>
              </a:rPr>
              <a:t>Use of flex containers for responsive design</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a:xfrm>
            <a:off x="1112329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pic>
        <p:nvPicPr>
          <p:cNvPr id="10" name="Picture 9" descr="A screen shot of a video game&#10;&#10;Description automatically generated">
            <a:extLst>
              <a:ext uri="{FF2B5EF4-FFF2-40B4-BE49-F238E27FC236}">
                <a16:creationId xmlns:a16="http://schemas.microsoft.com/office/drawing/2014/main" id="{DBAD1551-9B8C-D478-D062-280C932AFB2F}"/>
              </a:ext>
            </a:extLst>
          </p:cNvPr>
          <p:cNvPicPr>
            <a:picLocks noChangeAspect="1"/>
          </p:cNvPicPr>
          <p:nvPr/>
        </p:nvPicPr>
        <p:blipFill>
          <a:blip r:embed="rId3"/>
          <a:stretch>
            <a:fillRect/>
          </a:stretch>
        </p:blipFill>
        <p:spPr>
          <a:xfrm>
            <a:off x="771736" y="3065816"/>
            <a:ext cx="5649495" cy="2457529"/>
          </a:xfrm>
          <a:prstGeom prst="rect">
            <a:avLst/>
          </a:prstGeom>
          <a:noFill/>
        </p:spPr>
      </p:pic>
      <p:sp>
        <p:nvSpPr>
          <p:cNvPr id="11" name="TextBox 10">
            <a:extLst>
              <a:ext uri="{FF2B5EF4-FFF2-40B4-BE49-F238E27FC236}">
                <a16:creationId xmlns:a16="http://schemas.microsoft.com/office/drawing/2014/main" id="{7EADCF91-E079-CCF5-11B8-394FC99B00DC}"/>
              </a:ext>
            </a:extLst>
          </p:cNvPr>
          <p:cNvSpPr txBox="1"/>
          <p:nvPr/>
        </p:nvSpPr>
        <p:spPr>
          <a:xfrm>
            <a:off x="6608260" y="3033712"/>
            <a:ext cx="4515035" cy="3505200"/>
          </a:xfrm>
          <a:prstGeom prst="rect">
            <a:avLst/>
          </a:prstGeom>
        </p:spPr>
        <p:txBody>
          <a:bodyPr vert="horz" lIns="91440" tIns="45720" rIns="91440" bIns="45720" rtlCol="0">
            <a:normAutofit/>
          </a:bodyPr>
          <a:lstStyle/>
          <a:p>
            <a:pPr>
              <a:lnSpc>
                <a:spcPts val="2000"/>
              </a:lnSpc>
              <a:spcAft>
                <a:spcPts val="1200"/>
              </a:spcAft>
              <a:buFont typeface="Arial" panose="020B0604020202020204" pitchFamily="34" charset="0"/>
            </a:pPr>
            <a:r>
              <a:rPr lang="en-US" dirty="0"/>
              <a:t>Circular elements will narrow as viewport size shrinks. At smaller viewport sizes, elements may begin to appear elliptical… </a:t>
            </a:r>
          </a:p>
        </p:txBody>
      </p:sp>
    </p:spTree>
    <p:extLst>
      <p:ext uri="{BB962C8B-B14F-4D97-AF65-F5344CB8AC3E}">
        <p14:creationId xmlns:p14="http://schemas.microsoft.com/office/powerpoint/2010/main" val="265242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design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12" name="TextBox 11">
            <a:extLst>
              <a:ext uri="{FF2B5EF4-FFF2-40B4-BE49-F238E27FC236}">
                <a16:creationId xmlns:a16="http://schemas.microsoft.com/office/drawing/2014/main" id="{23C0E6EC-0243-9605-05AF-85FEFF74A113}"/>
              </a:ext>
            </a:extLst>
          </p:cNvPr>
          <p:cNvSpPr txBox="1"/>
          <p:nvPr/>
        </p:nvSpPr>
        <p:spPr>
          <a:xfrm>
            <a:off x="771736" y="1902691"/>
            <a:ext cx="910193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Color scheme relies on red and black, with a complementary green to balance </a:t>
            </a:r>
          </a:p>
          <a:p>
            <a:pPr marL="285750" indent="-285750">
              <a:buFont typeface="Arial" panose="020B0604020202020204" pitchFamily="34" charset="0"/>
              <a:buChar char="•"/>
            </a:pPr>
            <a:r>
              <a:rPr lang="en-US" dirty="0"/>
              <a:t>Mountain background gives elements a sense of profound depth</a:t>
            </a:r>
          </a:p>
          <a:p>
            <a:pPr marL="285750" indent="-285750">
              <a:buFont typeface="Arial" panose="020B0604020202020204" pitchFamily="34" charset="0"/>
              <a:buChar char="•"/>
            </a:pPr>
            <a:r>
              <a:rPr lang="en-US" dirty="0"/>
              <a:t>Box shadows give depth to elements, making them appear close</a:t>
            </a:r>
          </a:p>
          <a:p>
            <a:pPr marL="285750" indent="-285750">
              <a:buFont typeface="Arial" panose="020B0604020202020204" pitchFamily="34" charset="0"/>
              <a:buChar char="•"/>
            </a:pPr>
            <a:r>
              <a:rPr lang="en-US" dirty="0"/>
              <a:t>Elements are circular to appear organic/naturally occurring </a:t>
            </a:r>
          </a:p>
          <a:p>
            <a:pPr marL="285750" indent="-285750">
              <a:buFont typeface="Arial" panose="020B0604020202020204" pitchFamily="34" charset="0"/>
              <a:buChar char="•"/>
            </a:pPr>
            <a:r>
              <a:rPr lang="en-US" dirty="0"/>
              <a:t>Text remains plain to appeal to a timeless design</a:t>
            </a:r>
          </a:p>
          <a:p>
            <a:pPr marL="285750" indent="-285750">
              <a:buFont typeface="Arial" panose="020B0604020202020204" pitchFamily="34" charset="0"/>
              <a:buChar char="•"/>
            </a:pPr>
            <a:r>
              <a:rPr lang="en-US" dirty="0"/>
              <a:t>Elements are spaced evenly to appeal to symmetry </a:t>
            </a:r>
          </a:p>
        </p:txBody>
      </p:sp>
    </p:spTree>
    <p:extLst>
      <p:ext uri="{BB962C8B-B14F-4D97-AF65-F5344CB8AC3E}">
        <p14:creationId xmlns:p14="http://schemas.microsoft.com/office/powerpoint/2010/main" val="2889567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HTML CODE Solution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13" name="Picture 12" descr="A screenshot of a computer code&#10;&#10;Description automatically generated">
            <a:extLst>
              <a:ext uri="{FF2B5EF4-FFF2-40B4-BE49-F238E27FC236}">
                <a16:creationId xmlns:a16="http://schemas.microsoft.com/office/drawing/2014/main" id="{3B9F503B-2764-64D7-20AC-C5778EAAFF92}"/>
              </a:ext>
            </a:extLst>
          </p:cNvPr>
          <p:cNvPicPr>
            <a:picLocks noChangeAspect="1"/>
          </p:cNvPicPr>
          <p:nvPr/>
        </p:nvPicPr>
        <p:blipFill>
          <a:blip r:embed="rId3"/>
          <a:stretch>
            <a:fillRect/>
          </a:stretch>
        </p:blipFill>
        <p:spPr>
          <a:xfrm>
            <a:off x="1149178" y="1781405"/>
            <a:ext cx="8634403" cy="4574945"/>
          </a:xfrm>
          <a:prstGeom prst="rect">
            <a:avLst/>
          </a:prstGeom>
        </p:spPr>
      </p:pic>
    </p:spTree>
    <p:extLst>
      <p:ext uri="{BB962C8B-B14F-4D97-AF65-F5344CB8AC3E}">
        <p14:creationId xmlns:p14="http://schemas.microsoft.com/office/powerpoint/2010/main" val="164054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README.TXT​</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11" name="Picture 10" descr="A screenshot of a computer&#10;&#10;Description automatically generated">
            <a:extLst>
              <a:ext uri="{FF2B5EF4-FFF2-40B4-BE49-F238E27FC236}">
                <a16:creationId xmlns:a16="http://schemas.microsoft.com/office/drawing/2014/main" id="{4BA616F3-4801-4FC5-2CA3-192399BB7D73}"/>
              </a:ext>
            </a:extLst>
          </p:cNvPr>
          <p:cNvPicPr>
            <a:picLocks noChangeAspect="1"/>
          </p:cNvPicPr>
          <p:nvPr/>
        </p:nvPicPr>
        <p:blipFill>
          <a:blip r:embed="rId3"/>
          <a:stretch>
            <a:fillRect/>
          </a:stretch>
        </p:blipFill>
        <p:spPr>
          <a:xfrm>
            <a:off x="1802921" y="1677033"/>
            <a:ext cx="8586158" cy="4679317"/>
          </a:xfrm>
          <a:prstGeom prst="rect">
            <a:avLst/>
          </a:prstGeom>
        </p:spPr>
      </p:pic>
    </p:spTree>
    <p:extLst>
      <p:ext uri="{BB962C8B-B14F-4D97-AF65-F5344CB8AC3E}">
        <p14:creationId xmlns:p14="http://schemas.microsoft.com/office/powerpoint/2010/main" val="2390678392"/>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{4C0E1B1F-9D60-41C2-BFD7-7F8616C6AAEE}tf33968143_win32</Template>
  <TotalTime>604</TotalTime>
  <Words>812</Words>
  <Application>Microsoft Office PowerPoint</Application>
  <PresentationFormat>Widescreen</PresentationFormat>
  <Paragraphs>130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Avenir Next LT Pro</vt:lpstr>
      <vt:lpstr>Calibri</vt:lpstr>
      <vt:lpstr>Custom</vt:lpstr>
      <vt:lpstr>Game Site</vt:lpstr>
      <vt:lpstr>Target Audience</vt:lpstr>
      <vt:lpstr>PowerPoint Presentation</vt:lpstr>
      <vt:lpstr>“target” code</vt:lpstr>
      <vt:lpstr>Mouseover description code</vt:lpstr>
      <vt:lpstr>Use of flex containers for responsive design</vt:lpstr>
      <vt:lpstr>design</vt:lpstr>
      <vt:lpstr>HTML CODE Solution</vt:lpstr>
      <vt:lpstr>README.TXT​</vt:lpstr>
      <vt:lpstr>GRID knight – A game</vt:lpstr>
      <vt:lpstr>Grid knight information</vt:lpstr>
      <vt:lpstr>Grid knight design</vt:lpstr>
      <vt:lpstr>Grid knight difficulties</vt:lpstr>
      <vt:lpstr>Flyby progress</vt:lpstr>
      <vt:lpstr>Flyby bugs/glitches</vt:lpstr>
      <vt:lpstr>Flyby bugs/glitches solution</vt:lpstr>
      <vt:lpstr>Jquery chess</vt:lpstr>
      <vt:lpstr>Jquery chess HTML</vt:lpstr>
      <vt:lpstr>Effective delivery techniques​</vt:lpstr>
      <vt:lpstr>Navigating Q&amp;A sessions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Site</dc:title>
  <dc:creator>Cayce  Harwood</dc:creator>
  <cp:lastModifiedBy>Cayce  Harwood</cp:lastModifiedBy>
  <cp:revision>7</cp:revision>
  <dcterms:created xsi:type="dcterms:W3CDTF">2024-03-09T17:14:14Z</dcterms:created>
  <dcterms:modified xsi:type="dcterms:W3CDTF">2024-04-18T15:32:06Z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